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hyperlink" Target="https://datahub.io/" TargetMode="Externa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en.lodlive.it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://www.cambridgesemantics.com/semantic-university" TargetMode="External"/><Relationship Id="rId3" Type="http://schemas.openxmlformats.org/officeDocument/2006/relationships/hyperlink" Target="http://www.euclid-project.eu/" TargetMode="External"/><Relationship Id="rId4" Type="http://schemas.openxmlformats.org/officeDocument/2006/relationships/hyperlink" Target="https://www.w3.org/standards/semanticweb/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w3.org/DesignIssues/Abstractions" TargetMode="External"/><Relationship Id="rId3" Type="http://schemas.openxmlformats.org/officeDocument/2006/relationships/hyperlink" Target="http://www.cambridgesemantics.com/semantic-university/introduction-semantic-web-0" TargetMode="External"/><Relationship Id="rId4" Type="http://schemas.openxmlformats.org/officeDocument/2006/relationships/hyperlink" Target="http://www.cambridgesemantics.com/semantic-university/rdf-101" TargetMode="External"/><Relationship Id="rId5" Type="http://schemas.openxmlformats.org/officeDocument/2006/relationships/hyperlink" Target="https://www.ted.com/talks/tim_berners_lee_on_the_next_web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ted.com/talks/tim_berners_lee_on_the_next_web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44677">
              <a:defRPr sz="10030"/>
            </a:pPr>
            <a:r>
              <a:t>Ontologías en la web</a:t>
            </a:r>
          </a:p>
          <a:p>
            <a:pPr defTabSz="344677">
              <a:defRPr sz="10030"/>
            </a:pPr>
            <a:r>
              <a:t>1. Intro A la Web Semántica</a:t>
            </a:r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66674">
              <a:spcBef>
                <a:spcPts val="2200"/>
              </a:spcBef>
              <a:defRPr sz="5238"/>
            </a:pPr>
            <a:r>
              <a:t>Dr. Miguel Ceriani</a:t>
            </a:r>
          </a:p>
          <a:p>
            <a:pPr defTabSz="566674">
              <a:spcBef>
                <a:spcPts val="2200"/>
              </a:spcBef>
              <a:defRPr sz="5238"/>
            </a:pPr>
            <a:r>
              <a:t>Prof. Alejandro Vaisman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Abstracciones</a:t>
            </a:r>
          </a:p>
        </p:txBody>
      </p:sp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 ABSTRACCIón: Internet</a:t>
            </a:r>
          </a:p>
        </p:txBody>
      </p:sp>
      <p:sp>
        <p:nvSpPr>
          <p:cNvPr id="208" name="Shape 208"/>
          <p:cNvSpPr/>
          <p:nvPr>
            <p:ph type="body" sz="half" idx="1"/>
          </p:nvPr>
        </p:nvSpPr>
        <p:spPr>
          <a:xfrm>
            <a:off x="406400" y="2743200"/>
            <a:ext cx="4892675" cy="6108700"/>
          </a:xfrm>
          <a:prstGeom prst="rect">
            <a:avLst/>
          </a:prstGeom>
        </p:spPr>
        <p:txBody>
          <a:bodyPr/>
          <a:lstStyle/>
          <a:p>
            <a:pPr/>
            <a:r>
              <a:t>Cada computadora ve toda la red (Internet)</a:t>
            </a:r>
          </a:p>
          <a:p>
            <a:pPr/>
            <a:r>
              <a:t>Para comunicar tengo que solo que conocer el “nombre” de la computadora (IP o DNS)</a:t>
            </a:r>
          </a:p>
        </p:txBody>
      </p:sp>
      <p:pic>
        <p:nvPicPr>
          <p:cNvPr id="209" name="ne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13463" y="1837002"/>
            <a:ext cx="7173207" cy="71971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Abstracciones</a:t>
            </a:r>
          </a:p>
        </p:txBody>
      </p:sp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II ABSTRACCión: WEB</a:t>
            </a:r>
          </a:p>
        </p:txBody>
      </p:sp>
      <p:sp>
        <p:nvSpPr>
          <p:cNvPr id="213" name="Shape 213"/>
          <p:cNvSpPr/>
          <p:nvPr>
            <p:ph type="body" sz="half" idx="1"/>
          </p:nvPr>
        </p:nvSpPr>
        <p:spPr>
          <a:xfrm>
            <a:off x="406400" y="2743200"/>
            <a:ext cx="5152165" cy="6108700"/>
          </a:xfrm>
          <a:prstGeom prst="rect">
            <a:avLst/>
          </a:prstGeom>
        </p:spPr>
        <p:txBody>
          <a:bodyPr/>
          <a:lstStyle/>
          <a:p>
            <a:pPr/>
            <a:r>
              <a:t>cada servidor Web ofrece documentos puede tener enlaces a cualquier otro</a:t>
            </a:r>
          </a:p>
        </p:txBody>
      </p:sp>
      <p:pic>
        <p:nvPicPr>
          <p:cNvPr id="214" name="we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2870" y="1584556"/>
            <a:ext cx="6662260" cy="7702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Abstracciones</a:t>
            </a:r>
          </a:p>
        </p:txBody>
      </p:sp>
      <p:sp>
        <p:nvSpPr>
          <p:cNvPr id="217" name="Shape 2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II ABSTRACCión: WEB</a:t>
            </a:r>
          </a:p>
        </p:txBody>
      </p:sp>
      <p:sp>
        <p:nvSpPr>
          <p:cNvPr id="218" name="Shape 218"/>
          <p:cNvSpPr/>
          <p:nvPr>
            <p:ph type="body" sz="half" idx="1"/>
          </p:nvPr>
        </p:nvSpPr>
        <p:spPr>
          <a:xfrm>
            <a:off x="406400" y="2743200"/>
            <a:ext cx="5152165" cy="6108700"/>
          </a:xfrm>
          <a:prstGeom prst="rect">
            <a:avLst/>
          </a:prstGeom>
        </p:spPr>
        <p:txBody>
          <a:bodyPr/>
          <a:lstStyle/>
          <a:p>
            <a:pPr/>
            <a:r>
              <a:t>cada servidor Web ofrece documentos puede tener enlaces a cualquier otro</a:t>
            </a:r>
          </a:p>
          <a:p>
            <a:pPr/>
            <a:r>
              <a:t>red de documentos</a:t>
            </a:r>
          </a:p>
        </p:txBody>
      </p:sp>
      <p:pic>
        <p:nvPicPr>
          <p:cNvPr id="219" name="web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53935" y="1807633"/>
            <a:ext cx="6357930" cy="7458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Abstracciones</a:t>
            </a:r>
          </a:p>
        </p:txBody>
      </p:sp>
      <p:sp>
        <p:nvSpPr>
          <p:cNvPr id="222" name="Shape 2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III ABSTRACCión: WEB SEMáNTICO</a:t>
            </a:r>
          </a:p>
        </p:txBody>
      </p:sp>
      <p:sp>
        <p:nvSpPr>
          <p:cNvPr id="223" name="Shape 223"/>
          <p:cNvSpPr/>
          <p:nvPr>
            <p:ph type="body" sz="half" idx="1"/>
          </p:nvPr>
        </p:nvSpPr>
        <p:spPr>
          <a:xfrm>
            <a:off x="406400" y="2743200"/>
            <a:ext cx="5152165" cy="6108700"/>
          </a:xfrm>
          <a:prstGeom prst="rect">
            <a:avLst/>
          </a:prstGeom>
        </p:spPr>
        <p:txBody>
          <a:bodyPr/>
          <a:lstStyle/>
          <a:p>
            <a:pPr/>
            <a:r>
              <a:t>los documentos describen conceptos que están en relación entre ellos</a:t>
            </a:r>
          </a:p>
        </p:txBody>
      </p:sp>
      <p:pic>
        <p:nvPicPr>
          <p:cNvPr id="224" name="sweb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29746" y="2303495"/>
            <a:ext cx="6231708" cy="6988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Abstracciones</a:t>
            </a:r>
          </a:p>
        </p:txBody>
      </p:sp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III ABSTRACCión: WEB SEMáNTICO</a:t>
            </a:r>
          </a:p>
        </p:txBody>
      </p:sp>
      <p:sp>
        <p:nvSpPr>
          <p:cNvPr id="228" name="Shape 228"/>
          <p:cNvSpPr/>
          <p:nvPr>
            <p:ph type="body" sz="half" idx="1"/>
          </p:nvPr>
        </p:nvSpPr>
        <p:spPr>
          <a:xfrm>
            <a:off x="406400" y="2743200"/>
            <a:ext cx="5152165" cy="6108700"/>
          </a:xfrm>
          <a:prstGeom prst="rect">
            <a:avLst/>
          </a:prstGeom>
        </p:spPr>
        <p:txBody>
          <a:bodyPr/>
          <a:lstStyle/>
          <a:p>
            <a:pPr/>
            <a:r>
              <a:t>los documentos describen conceptos que están en relación entre ellos</a:t>
            </a:r>
          </a:p>
          <a:p>
            <a:pPr/>
            <a:r>
              <a:t>las relaciones entre los conceptos forman un grafo de informaciones</a:t>
            </a:r>
          </a:p>
        </p:txBody>
      </p:sp>
      <p:pic>
        <p:nvPicPr>
          <p:cNvPr id="229" name="grap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5080" y="2439854"/>
            <a:ext cx="5873440" cy="6664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GRAFOS</a:t>
            </a:r>
          </a:p>
        </p:txBody>
      </p:sp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GRAFO de CONCEPTOS</a:t>
            </a:r>
          </a:p>
        </p:txBody>
      </p:sp>
      <p:pic>
        <p:nvPicPr>
          <p:cNvPr id="233" name="example-graph-c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2200" y="2506133"/>
            <a:ext cx="10795000" cy="670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9965266" y="2206095"/>
            <a:ext cx="3368610" cy="30347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5" name="Shape 235"/>
          <p:cNvSpPr/>
          <p:nvPr/>
        </p:nvSpPr>
        <p:spPr>
          <a:xfrm>
            <a:off x="9834033" y="7354623"/>
            <a:ext cx="3462735" cy="20010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6" name="Shape 236"/>
          <p:cNvSpPr/>
          <p:nvPr/>
        </p:nvSpPr>
        <p:spPr>
          <a:xfrm>
            <a:off x="10282766" y="6440839"/>
            <a:ext cx="3462735" cy="20010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37" name="Shape 237"/>
          <p:cNvSpPr/>
          <p:nvPr/>
        </p:nvSpPr>
        <p:spPr>
          <a:xfrm>
            <a:off x="10121899" y="6686373"/>
            <a:ext cx="3462735" cy="3575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GRAFOs</a:t>
            </a:r>
          </a:p>
        </p:txBody>
      </p:sp>
      <p:pic>
        <p:nvPicPr>
          <p:cNvPr id="240" name="example-graph-c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3600" y="2214033"/>
            <a:ext cx="10795000" cy="670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-1256706" y="2166320"/>
            <a:ext cx="6323874" cy="68010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42" name="Shape 2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GRAFO(S) de CONCEPTOS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GRAFOs</a:t>
            </a:r>
          </a:p>
        </p:txBody>
      </p:sp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GRAFO de CONCEPTOS: UNIÓN</a:t>
            </a:r>
          </a:p>
        </p:txBody>
      </p:sp>
      <p:pic>
        <p:nvPicPr>
          <p:cNvPr id="246" name="example-graph-c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506133"/>
            <a:ext cx="10795000" cy="670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GRAFOs</a:t>
            </a:r>
          </a:p>
        </p:txBody>
      </p:sp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GRAFOS de CONCEPTOS: Triplas (sujeto predicado objeto)</a:t>
            </a:r>
          </a:p>
        </p:txBody>
      </p:sp>
      <p:pic>
        <p:nvPicPr>
          <p:cNvPr id="250" name="example-graph-c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506133"/>
            <a:ext cx="10795000" cy="670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>
            <a:off x="8707966" y="2206095"/>
            <a:ext cx="3368610" cy="30347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2" name="Shape 252"/>
          <p:cNvSpPr/>
          <p:nvPr/>
        </p:nvSpPr>
        <p:spPr>
          <a:xfrm>
            <a:off x="3990120" y="2618581"/>
            <a:ext cx="8675792" cy="22098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/>
          <a:p>
            <a:pPr>
              <a:spcBef>
                <a:spcPts val="800"/>
              </a:spcBef>
              <a:defRPr b="1" sz="26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&lt;Bob&gt; &lt;is a&gt; &lt;person&gt;.</a:t>
            </a:r>
          </a:p>
          <a:p>
            <a:pPr>
              <a:spcBef>
                <a:spcPts val="800"/>
              </a:spcBef>
              <a:defRPr b="1" sz="26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&lt;Bob&gt; &lt;is a friend of&gt; &lt;Alice&gt;.</a:t>
            </a:r>
          </a:p>
          <a:p>
            <a:pPr>
              <a:spcBef>
                <a:spcPts val="800"/>
              </a:spcBef>
              <a:defRPr b="1" sz="26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&lt;Bob&gt; &lt;is born on&gt; &lt;the 4th of July 1990&gt;.</a:t>
            </a:r>
          </a:p>
          <a:p>
            <a:pPr>
              <a:spcBef>
                <a:spcPts val="800"/>
              </a:spcBef>
              <a:defRPr b="1" sz="26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&lt;Bob&gt; &lt;is interested in&gt; &lt;the Mona Lisa&gt;.</a:t>
            </a:r>
          </a:p>
        </p:txBody>
      </p:sp>
      <p:sp>
        <p:nvSpPr>
          <p:cNvPr id="253" name="Shape 253"/>
          <p:cNvSpPr/>
          <p:nvPr/>
        </p:nvSpPr>
        <p:spPr>
          <a:xfrm>
            <a:off x="8576733" y="7354623"/>
            <a:ext cx="3462735" cy="20010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4" name="Shape 254"/>
          <p:cNvSpPr/>
          <p:nvPr/>
        </p:nvSpPr>
        <p:spPr>
          <a:xfrm>
            <a:off x="9025466" y="6440839"/>
            <a:ext cx="3462735" cy="20010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5" name="Shape 255"/>
          <p:cNvSpPr/>
          <p:nvPr/>
        </p:nvSpPr>
        <p:spPr>
          <a:xfrm>
            <a:off x="8864599" y="6686373"/>
            <a:ext cx="3462735" cy="35758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GRAFOs</a:t>
            </a:r>
          </a:p>
        </p:txBody>
      </p:sp>
      <p:pic>
        <p:nvPicPr>
          <p:cNvPr id="258" name="example-graph-c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0700" y="1147233"/>
            <a:ext cx="10795000" cy="670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1397594" y="1099520"/>
            <a:ext cx="6323874" cy="680102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0" name="Shape 260"/>
          <p:cNvSpPr/>
          <p:nvPr/>
        </p:nvSpPr>
        <p:spPr>
          <a:xfrm>
            <a:off x="744254" y="8006643"/>
            <a:ext cx="11516292" cy="12192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/>
          <a:p>
            <a:pPr>
              <a:spcBef>
                <a:spcPts val="800"/>
              </a:spcBef>
              <a:defRPr b="1" sz="26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&lt;Leonardo da Vinci&gt; &lt;is the creator of&gt; &lt;the Mona Lisa&gt;.</a:t>
            </a:r>
          </a:p>
          <a:p>
            <a:pPr>
              <a:spcBef>
                <a:spcPts val="800"/>
              </a:spcBef>
              <a:defRPr b="1" sz="2600">
                <a:solidFill>
                  <a:srgbClr val="22222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&lt;The video 'La Joconde…’&gt; &lt;is about&gt; &lt;the Mona Lisa&gt;.</a:t>
            </a:r>
          </a:p>
        </p:txBody>
      </p:sp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GRAFOS de CONCEPTOS: Triplas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Curso de ontologías en la web</a:t>
            </a: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web semántica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de los Datos (Modelo Genérico)</a:t>
            </a:r>
          </a:p>
          <a:p>
            <a:pPr/>
            <a:r>
              <a:t>Ontologías (Modelos para estos Datos)</a:t>
            </a:r>
          </a:p>
          <a:p>
            <a:pPr/>
            <a:r>
              <a:t>Lenguaje de Interrogación para la Web</a:t>
            </a:r>
          </a:p>
          <a:p>
            <a:pPr/>
            <a:r>
              <a:t>Arquitectura Aplicaciones para la Web Semántica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GRAFOs</a:t>
            </a:r>
          </a:p>
        </p:txBody>
      </p:sp>
      <p:sp>
        <p:nvSpPr>
          <p:cNvPr id="264" name="Shape 2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GRAFO de CONCEPTOS: Unión de Triplas</a:t>
            </a:r>
          </a:p>
        </p:txBody>
      </p:sp>
      <p:sp>
        <p:nvSpPr>
          <p:cNvPr id="265" name="Shape 265"/>
          <p:cNvSpPr/>
          <p:nvPr/>
        </p:nvSpPr>
        <p:spPr>
          <a:xfrm>
            <a:off x="8707966" y="2206095"/>
            <a:ext cx="3368610" cy="303477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726626" y="3567553"/>
            <a:ext cx="11551548" cy="32004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52400" tIns="152400" rIns="152400" bIns="152400" anchor="ctr">
            <a:spAutoFit/>
          </a:bodyPr>
          <a:lstStyle/>
          <a:p>
            <a:pPr>
              <a:spcBef>
                <a:spcPts val="800"/>
              </a:spcBef>
              <a:defRPr b="1" sz="26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&lt;Bob&gt; &lt;is a&gt; &lt;person&gt;.</a:t>
            </a:r>
          </a:p>
          <a:p>
            <a:pPr>
              <a:spcBef>
                <a:spcPts val="800"/>
              </a:spcBef>
              <a:defRPr b="1" sz="26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&lt;Bob&gt; &lt;is a friend of&gt; &lt;Alice&gt;.</a:t>
            </a:r>
          </a:p>
          <a:p>
            <a:pPr>
              <a:spcBef>
                <a:spcPts val="800"/>
              </a:spcBef>
              <a:defRPr b="1" sz="26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&lt;Bob&gt; &lt;is born on&gt; &lt;the 4th of July 1990&gt;.</a:t>
            </a:r>
          </a:p>
          <a:p>
            <a:pPr>
              <a:spcBef>
                <a:spcPts val="800"/>
              </a:spcBef>
              <a:defRPr b="1" sz="26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&lt;Bob&gt; &lt;is interested in&gt; &lt;the Mona Lisa&gt;.</a:t>
            </a:r>
          </a:p>
          <a:p>
            <a:pPr>
              <a:spcBef>
                <a:spcPts val="800"/>
              </a:spcBef>
              <a:defRPr b="1" sz="2600"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&lt;Leonardo da Vinci&gt; &lt;is the creator of&gt; &lt;the Mona Lisa&gt;.</a:t>
            </a:r>
          </a:p>
          <a:p>
            <a:pPr>
              <a:spcBef>
                <a:spcPts val="800"/>
              </a:spcBef>
              <a:defRPr b="1" sz="2600">
                <a:solidFill>
                  <a:schemeClr val="accent3">
                    <a:hueOff val="1971429"/>
                    <a:satOff val="-6114"/>
                    <a:lumOff val="-25490"/>
                  </a:schemeClr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&lt;The video 'La Joconde…’&gt; &lt;is about&gt; &lt;the Mona Lisa&gt;.</a:t>
            </a:r>
          </a:p>
        </p:txBody>
      </p:sp>
      <p:sp>
        <p:nvSpPr>
          <p:cNvPr id="267" name="Shape 267"/>
          <p:cNvSpPr/>
          <p:nvPr/>
        </p:nvSpPr>
        <p:spPr>
          <a:xfrm>
            <a:off x="8576733" y="7354623"/>
            <a:ext cx="3462735" cy="200104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GRAFOs</a:t>
            </a:r>
          </a:p>
        </p:txBody>
      </p:sp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GRAFO de CONCEPTOS: UNIÓN</a:t>
            </a:r>
          </a:p>
        </p:txBody>
      </p:sp>
      <p:pic>
        <p:nvPicPr>
          <p:cNvPr id="271" name="example-graph-c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506133"/>
            <a:ext cx="10795000" cy="670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datos distribuidos</a:t>
            </a:r>
          </a:p>
        </p:txBody>
      </p:sp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Distribuir tabla(S) de datos</a:t>
            </a:r>
          </a:p>
        </p:txBody>
      </p:sp>
      <p:pic>
        <p:nvPicPr>
          <p:cNvPr id="275" name="Tabl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7995" y="4118007"/>
            <a:ext cx="12108810" cy="3651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datos distribuidos</a:t>
            </a:r>
          </a:p>
        </p:txBody>
      </p:sp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Por FILA?</a:t>
            </a:r>
          </a:p>
        </p:txBody>
      </p:sp>
      <p:pic>
        <p:nvPicPr>
          <p:cNvPr id="279" name="Tabl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673" y="2791177"/>
            <a:ext cx="10737454" cy="5885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datos distribuidos</a:t>
            </a:r>
          </a:p>
        </p:txBody>
      </p:sp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Por COLUMNA?</a:t>
            </a:r>
          </a:p>
        </p:txBody>
      </p:sp>
      <p:pic>
        <p:nvPicPr>
          <p:cNvPr id="283" name="Tabl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5509" y="2600238"/>
            <a:ext cx="9313782" cy="6609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datos distribuidos</a:t>
            </a:r>
          </a:p>
        </p:txBody>
      </p:sp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Por FILA Y POR COLUMNA: TRIPLAS</a:t>
            </a:r>
          </a:p>
        </p:txBody>
      </p:sp>
      <p:pic>
        <p:nvPicPr>
          <p:cNvPr id="287" name="Tabl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0745" y="2791177"/>
            <a:ext cx="10403310" cy="6303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datos distribuidos</a:t>
            </a:r>
          </a:p>
        </p:txBody>
      </p:sp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Por FILA Y POR COLUMNA: TRIPLAS</a:t>
            </a:r>
          </a:p>
        </p:txBody>
      </p:sp>
      <p:pic>
        <p:nvPicPr>
          <p:cNvPr id="291" name="Tabl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0214" y="3609137"/>
            <a:ext cx="11684372" cy="3488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datos distribuidos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Más TRIPLAS</a:t>
            </a:r>
          </a:p>
        </p:txBody>
      </p:sp>
      <p:pic>
        <p:nvPicPr>
          <p:cNvPr id="295" name="Tabl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843" y="3560233"/>
            <a:ext cx="12053114" cy="4627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datos distribuidos</a:t>
            </a:r>
          </a:p>
        </p:txBody>
      </p:sp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 las TRIPLAS al grafo</a:t>
            </a:r>
          </a:p>
        </p:txBody>
      </p:sp>
      <p:pic>
        <p:nvPicPr>
          <p:cNvPr id="299" name="Tabl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557" y="4333481"/>
            <a:ext cx="11825790" cy="338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GRAFOs</a:t>
            </a:r>
          </a:p>
        </p:txBody>
      </p:sp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VOLVEMOS a la unión de grafos</a:t>
            </a:r>
          </a:p>
        </p:txBody>
      </p:sp>
      <p:pic>
        <p:nvPicPr>
          <p:cNvPr id="303" name="example-graph-c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2506133"/>
            <a:ext cx="10795000" cy="670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Curso de ontologías en la web</a:t>
            </a:r>
          </a:p>
        </p:txBody>
      </p:sp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EN este curso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de los Datos (Modelo Genérico): 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~ 2 clases</a:t>
            </a:r>
          </a:p>
          <a:p>
            <a:pPr>
              <a:defRPr u="sng"/>
            </a:pPr>
            <a:r>
              <a:t>Ontologías (Modelos de Datos): 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~ 10 clases</a:t>
            </a:r>
          </a:p>
          <a:p>
            <a:pPr/>
            <a:r>
              <a:t>Lenguaje de Interrogación: 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~ 1 clase</a:t>
            </a:r>
          </a:p>
          <a:p>
            <a:pPr/>
            <a:r>
              <a:t>Arquitectura Aplicaciones: 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~ 1 clase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requisitos</a:t>
            </a:r>
          </a:p>
        </p:txBody>
      </p:sp>
      <p:sp>
        <p:nvSpPr>
          <p:cNvPr id="306" name="Shape 3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GRAFO DE CONCEPTOS: Para que FUNCIONe sirve…</a:t>
            </a:r>
          </a:p>
        </p:txBody>
      </p:sp>
      <p:sp>
        <p:nvSpPr>
          <p:cNvPr id="307" name="Shape 3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Adecuada Representación de Datos</a:t>
            </a:r>
          </a:p>
          <a:p>
            <a:pPr/>
            <a:r>
              <a:t>Arquitectura Aplicativa que lo permita la Integración</a:t>
            </a:r>
          </a:p>
          <a:p>
            <a:pPr/>
            <a:r>
              <a:t>Lenguaje de Interrogación para usarlo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requisitos</a:t>
            </a:r>
          </a:p>
        </p:txBody>
      </p:sp>
      <p:sp>
        <p:nvSpPr>
          <p:cNvPr id="310" name="Shape 3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CóMO Representar LOS DATOS EN LA WEB?</a:t>
            </a:r>
          </a:p>
        </p:txBody>
      </p:sp>
      <p:sp>
        <p:nvSpPr>
          <p:cNvPr id="311" name="Shape 3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2924"/>
            </a:pPr>
            <a:r>
              <a:t>Necesitamos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Identificar Universalmente los Conceptos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Usar Vocabularios Establecidos</a:t>
            </a:r>
          </a:p>
          <a:p>
            <a:pPr marL="382270" indent="-382270" defTabSz="502412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2924"/>
            </a:pPr>
            <a:r>
              <a:t>Pero en la Web</a:t>
            </a:r>
          </a:p>
          <a:p>
            <a:pPr lvl="1" marL="764540" indent="-382270" defTabSz="502412">
              <a:spcBef>
                <a:spcPts val="2400"/>
              </a:spcBef>
              <a:buChar char="‣"/>
              <a:defRPr sz="2924"/>
            </a:pPr>
            <a:r>
              <a:t>No puedo Centralizar la Identificación de nuevos Conceptos</a:t>
            </a:r>
          </a:p>
          <a:p>
            <a:pPr lvl="1" marL="764540" indent="-382270" defTabSz="502412">
              <a:spcBef>
                <a:spcPts val="2400"/>
              </a:spcBef>
              <a:buChar char="‣"/>
              <a:defRPr sz="2924"/>
            </a:pPr>
            <a:r>
              <a:t>No puedo Anticipar todos los Vocabularios</a:t>
            </a:r>
          </a:p>
          <a:p>
            <a:pPr lvl="1" marL="764540" indent="-382270" defTabSz="502412">
              <a:spcBef>
                <a:spcPts val="2400"/>
              </a:spcBef>
              <a:buChar char="‣"/>
              <a:defRPr sz="2924"/>
            </a:pPr>
            <a:r>
              <a:t>Tengo que te reconocer que Opiniones Discordantes son Inevitables (y Necesarias)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SOLución</a:t>
            </a:r>
          </a:p>
        </p:txBody>
      </p:sp>
      <p:sp>
        <p:nvSpPr>
          <p:cNvPr id="314" name="Shape 3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Solución</a:t>
            </a:r>
          </a:p>
        </p:txBody>
      </p:sp>
      <p:sp>
        <p:nvSpPr>
          <p:cNvPr id="315" name="Shape 31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298"/>
            </a:pPr>
            <a:r>
              <a:t>Identificación de Conceptos y Relaciones con URI</a:t>
            </a:r>
            <a:br/>
            <a:r>
              <a:t>(</a:t>
            </a:r>
            <a:r>
              <a:rPr>
                <a:latin typeface="PT Mono"/>
                <a:ea typeface="PT Mono"/>
                <a:cs typeface="PT Mono"/>
                <a:sym typeface="PT Mono"/>
              </a:rPr>
              <a:t>http://dbpedia.org/resource/Leonardo_da_Vinci</a:t>
            </a:r>
            <a:r>
              <a:t>, </a:t>
            </a:r>
            <a:br/>
            <a:r>
              <a:rPr>
                <a:latin typeface="PT Mono"/>
                <a:ea typeface="PT Mono"/>
                <a:cs typeface="PT Mono"/>
                <a:sym typeface="PT Mono"/>
              </a:rPr>
              <a:t>http://purl.org/dc/terms/creator</a:t>
            </a:r>
            <a:r>
              <a:t>, …)</a:t>
            </a:r>
          </a:p>
          <a:p>
            <a:pPr lvl="1" marL="862330" indent="-431165" defTabSz="566674">
              <a:spcBef>
                <a:spcPts val="2700"/>
              </a:spcBef>
              <a:defRPr sz="3298"/>
            </a:pPr>
            <a:r>
              <a:t>Posibilidad de usar Conceptos/Relaciones existentes o crear nuevos</a:t>
            </a:r>
          </a:p>
          <a:p>
            <a:pPr marL="431165" indent="-431165" defTabSz="566674">
              <a:spcBef>
                <a:spcPts val="2700"/>
              </a:spcBef>
              <a:buClrTx/>
              <a:buSzPct val="40000"/>
              <a:buFontTx/>
              <a:buBlip>
                <a:blip r:embed="rId2"/>
              </a:buBlip>
              <a:defRPr sz="3298"/>
            </a:pPr>
            <a:r>
              <a:t>Modelo de Datos (Ontologías) también Distribuido:</a:t>
            </a:r>
          </a:p>
          <a:p>
            <a:pPr lvl="1" marL="862330" indent="-431165" defTabSz="566674">
              <a:spcBef>
                <a:spcPts val="2700"/>
              </a:spcBef>
              <a:defRPr sz="3298"/>
            </a:pPr>
            <a:r>
              <a:t>Posibilidad de establecer posteriormente Identidad u otras Relaciones entre Conceptos/Relaciones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SOLución</a:t>
            </a:r>
          </a:p>
        </p:txBody>
      </p:sp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URL, URI, IRI</a:t>
            </a:r>
          </a:p>
        </p:txBody>
      </p:sp>
      <p:sp>
        <p:nvSpPr>
          <p:cNvPr id="319" name="Shape 3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defRPr sz="3128"/>
            </a:pPr>
            <a:r>
              <a:t>URI: Uniform Resource Identifier (identifica un recurso)</a:t>
            </a:r>
            <a:br/>
            <a:br/>
            <a:r>
              <a:rPr sz="2668">
                <a:latin typeface="PT Mono"/>
                <a:ea typeface="PT Mono"/>
                <a:cs typeface="PT Mono"/>
                <a:sym typeface="PT Mono"/>
              </a:rPr>
              <a:t>  user information              path        fragment</a:t>
            </a:r>
            <a:br>
              <a:rPr sz="2668">
                <a:latin typeface="PT Mono"/>
                <a:ea typeface="PT Mono"/>
                <a:cs typeface="PT Mono"/>
                <a:sym typeface="PT Mono"/>
              </a:rPr>
            </a:br>
            <a:r>
              <a:rPr sz="2668">
                <a:latin typeface="PT Mono"/>
                <a:ea typeface="PT Mono"/>
                <a:cs typeface="PT Mono"/>
                <a:sym typeface="PT Mono"/>
              </a:rPr>
              <a:t>      ┌──┴───┐                ┌───┴────┐</a:t>
            </a:r>
            <a:r>
              <a:t>                  </a:t>
            </a:r>
            <a:r>
              <a:rPr sz="2668">
                <a:latin typeface="PT Mono"/>
                <a:ea typeface="PT Mono"/>
                <a:cs typeface="PT Mono"/>
                <a:sym typeface="PT Mono"/>
              </a:rPr>
              <a:t>┌┴┐</a:t>
            </a:r>
            <a:br>
              <a:rPr sz="2668">
                <a:latin typeface="PT Mono"/>
                <a:ea typeface="PT Mono"/>
                <a:cs typeface="PT Mono"/>
                <a:sym typeface="PT Mono"/>
              </a:rPr>
            </a:br>
            <a:r>
              <a:rPr sz="2668">
                <a:latin typeface="PT Mono"/>
                <a:ea typeface="PT Mono"/>
                <a:cs typeface="PT Mono"/>
                <a:sym typeface="PT Mono"/>
              </a:rPr>
              <a:t>abc://user:pwd@example.com:123/path/data?key=val#id1</a:t>
            </a:r>
            <a:br>
              <a:rPr sz="2668">
                <a:latin typeface="PT Mono"/>
                <a:ea typeface="PT Mono"/>
                <a:cs typeface="PT Mono"/>
                <a:sym typeface="PT Mono"/>
              </a:rPr>
            </a:br>
            <a:r>
              <a:rPr sz="2668">
                <a:latin typeface="PT Mono"/>
                <a:ea typeface="PT Mono"/>
                <a:cs typeface="PT Mono"/>
                <a:sym typeface="PT Mono"/>
              </a:rPr>
              <a:t>└┬┘            └────┬────┘ └┬┘           └──┬──┘</a:t>
            </a:r>
            <a:br>
              <a:rPr sz="2668">
                <a:latin typeface="PT Mono"/>
                <a:ea typeface="PT Mono"/>
                <a:cs typeface="PT Mono"/>
                <a:sym typeface="PT Mono"/>
              </a:rPr>
            </a:br>
            <a:r>
              <a:rPr sz="2668">
                <a:latin typeface="PT Mono"/>
                <a:ea typeface="PT Mono"/>
                <a:cs typeface="PT Mono"/>
                <a:sym typeface="PT Mono"/>
              </a:rPr>
              <a:t>scheme             host    port           query</a:t>
            </a:r>
            <a:endParaRPr sz="2668"/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URL: Uniform Resource Locator</a:t>
            </a:r>
            <a:br/>
            <a:r>
              <a:t>(un URI que localiza una representación del recurso)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IRI: Internationalized Resource Identifier (un URI con caracteres UNICODE)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SOLución</a:t>
            </a:r>
          </a:p>
        </p:txBody>
      </p:sp>
      <p:sp>
        <p:nvSpPr>
          <p:cNvPr id="322" name="Shape 3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URL, URI, IRI?</a:t>
            </a:r>
          </a:p>
        </p:txBody>
      </p:sp>
      <p:sp>
        <p:nvSpPr>
          <p:cNvPr id="323" name="Shape 32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URLs ⊂ URIs ⊂ IRIs</a:t>
            </a:r>
          </a:p>
          <a:p>
            <a:pPr/>
            <a:r>
              <a:t>Los estandares ahora hablan de IRIs</a:t>
            </a:r>
          </a:p>
          <a:p>
            <a:pPr/>
            <a:r>
              <a:t>Los textos y este curso hablan de URIs (viejos estandares) o IRIs (nuevos estandares)</a:t>
            </a:r>
          </a:p>
          <a:p>
            <a:pPr/>
            <a:r>
              <a:t>Prácticamente usamos siempre URLs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SOLución</a:t>
            </a:r>
          </a:p>
        </p:txBody>
      </p:sp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URI y Prefijos</a:t>
            </a:r>
          </a:p>
        </p:txBody>
      </p:sp>
      <p:sp>
        <p:nvSpPr>
          <p:cNvPr id="327" name="Shape 32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2992"/>
            </a:pPr>
            <a:r>
              <a:t>URIs</a:t>
            </a:r>
            <a:br/>
            <a:r>
              <a:rPr>
                <a:latin typeface="PT Mono"/>
                <a:ea typeface="PT Mono"/>
                <a:cs typeface="PT Mono"/>
                <a:sym typeface="PT Mono"/>
              </a:rPr>
              <a:t>http://dbpedia.org/resource/Leonardo_da_Vinci</a:t>
            </a:r>
            <a:r>
              <a:t> </a:t>
            </a:r>
            <a:br/>
            <a:r>
              <a:rPr>
                <a:latin typeface="PT Mono"/>
                <a:ea typeface="PT Mono"/>
                <a:cs typeface="PT Mono"/>
                <a:sym typeface="PT Mono"/>
              </a:rPr>
              <a:t>http://purl.org/dc/terms/creator</a:t>
            </a:r>
            <a:br>
              <a:rPr>
                <a:latin typeface="PT Mono"/>
                <a:ea typeface="PT Mono"/>
                <a:cs typeface="PT Mono"/>
                <a:sym typeface="PT Mono"/>
              </a:rPr>
            </a:br>
            <a:r>
              <a:rPr>
                <a:latin typeface="PT Mono"/>
                <a:ea typeface="PT Mono"/>
                <a:cs typeface="PT Mono"/>
                <a:sym typeface="PT Mono"/>
              </a:rPr>
              <a:t>http://purl.org/dc/terms/title</a:t>
            </a:r>
            <a:endParaRPr>
              <a:latin typeface="PT Mono"/>
              <a:ea typeface="PT Mono"/>
              <a:cs typeface="PT Mono"/>
              <a:sym typeface="PT Mono"/>
            </a:endParaRPr>
          </a:p>
          <a:p>
            <a:pPr marL="391159" indent="-391159" defTabSz="514095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2992"/>
            </a:pPr>
            <a:r>
              <a:t>Asociando Prefijos</a:t>
            </a:r>
            <a:br/>
            <a:r>
              <a:rPr>
                <a:latin typeface="PT Mono"/>
                <a:ea typeface="PT Mono"/>
                <a:cs typeface="PT Mono"/>
                <a:sym typeface="PT Mono"/>
              </a:rPr>
              <a:t>dbpedia:   ↦   http://dbpedia.org/resource/</a:t>
            </a:r>
            <a:r>
              <a:t> </a:t>
            </a:r>
            <a:br/>
            <a:r>
              <a:rPr>
                <a:latin typeface="PT Mono"/>
                <a:ea typeface="PT Mono"/>
                <a:cs typeface="PT Mono"/>
                <a:sym typeface="PT Mono"/>
              </a:rPr>
              <a:t>dcterms:   ↦   http://purl.org/dc/terms/</a:t>
            </a:r>
            <a:endParaRPr>
              <a:latin typeface="PT Mono"/>
              <a:ea typeface="PT Mono"/>
              <a:cs typeface="PT Mono"/>
              <a:sym typeface="PT Mono"/>
            </a:endParaRPr>
          </a:p>
          <a:p>
            <a:pPr marL="391159" indent="-391159" defTabSz="514095">
              <a:spcBef>
                <a:spcPts val="2400"/>
              </a:spcBef>
              <a:buClrTx/>
              <a:buSzPct val="40000"/>
              <a:buFontTx/>
              <a:buBlip>
                <a:blip r:embed="rId2"/>
              </a:buBlip>
              <a:defRPr sz="2992"/>
            </a:pPr>
            <a:r>
              <a:t>Usando los Prefijos</a:t>
            </a:r>
            <a:br/>
            <a:r>
              <a:rPr>
                <a:latin typeface="PT Mono"/>
                <a:ea typeface="PT Mono"/>
                <a:cs typeface="PT Mono"/>
                <a:sym typeface="PT Mono"/>
              </a:rPr>
              <a:t>dbpedia:Leonardo_da_Vinci</a:t>
            </a:r>
            <a:r>
              <a:t> </a:t>
            </a:r>
            <a:br/>
            <a:r>
              <a:rPr>
                <a:latin typeface="PT Mono"/>
                <a:ea typeface="PT Mono"/>
                <a:cs typeface="PT Mono"/>
                <a:sym typeface="PT Mono"/>
              </a:rPr>
              <a:t>dcterms:creator</a:t>
            </a:r>
            <a:br>
              <a:rPr>
                <a:latin typeface="PT Mono"/>
                <a:ea typeface="PT Mono"/>
                <a:cs typeface="PT Mono"/>
                <a:sym typeface="PT Mono"/>
              </a:rPr>
            </a:br>
            <a:r>
              <a:rPr>
                <a:latin typeface="PT Mono"/>
                <a:ea typeface="PT Mono"/>
                <a:cs typeface="PT Mono"/>
                <a:sym typeface="PT Mono"/>
              </a:rPr>
              <a:t>dcterms:title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SOLución</a:t>
            </a:r>
          </a:p>
        </p:txBody>
      </p:sp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GRAFO de CONCEPTOS: URI</a:t>
            </a:r>
          </a:p>
        </p:txBody>
      </p:sp>
      <p:pic>
        <p:nvPicPr>
          <p:cNvPr id="331" name="example-graph-iris-cu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7600" y="2252133"/>
            <a:ext cx="10769600" cy="711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historia</a:t>
            </a:r>
          </a:p>
        </p:txBody>
      </p:sp>
      <p:sp>
        <p:nvSpPr>
          <p:cNvPr id="334" name="Shape 3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Web Semántica, 2001</a:t>
            </a:r>
          </a:p>
        </p:txBody>
      </p:sp>
      <p:pic>
        <p:nvPicPr>
          <p:cNvPr id="335" name="scientificAmeric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85269" y="2749550"/>
            <a:ext cx="4618262" cy="610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Historia</a:t>
            </a:r>
          </a:p>
        </p:txBody>
      </p:sp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TECNOLOGías</a:t>
            </a:r>
          </a:p>
        </p:txBody>
      </p:sp>
      <p:sp>
        <p:nvSpPr>
          <p:cNvPr id="339" name="Shape 3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2500"/>
              </a:spcBef>
              <a:defRPr sz="3128"/>
            </a:pPr>
            <a:r>
              <a:t>Representación de Datos con Triplas de URIs:</a:t>
            </a:r>
            <a:b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</a:b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RDF</a:t>
            </a:r>
            <a:r>
              <a:t> (2002)</a:t>
            </a:r>
          </a:p>
          <a:p>
            <a:pPr marL="408940" indent="-408940" defTabSz="537463">
              <a:spcBef>
                <a:spcPts val="2500"/>
              </a:spcBef>
              <a:buChar char="‣"/>
              <a:defRPr sz="3128"/>
            </a:pPr>
            <a:r>
              <a:t>Modelo de Datos Distribuido:</a:t>
            </a:r>
            <a:br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RDFS</a:t>
            </a:r>
            <a:r>
              <a:t>, 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OWL</a:t>
            </a:r>
            <a:r>
              <a:t> (2002)</a:t>
            </a: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Lenguaje de Interrogación:</a:t>
            </a:r>
            <a:br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SPARQL</a:t>
            </a:r>
            <a:r>
              <a:t> (2004)</a:t>
            </a:r>
            <a:endParaRPr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marL="408940" indent="-408940" defTabSz="537463">
              <a:spcBef>
                <a:spcPts val="2500"/>
              </a:spcBef>
              <a:defRPr sz="3128"/>
            </a:pPr>
            <a:r>
              <a:t>Arquitectura:</a:t>
            </a:r>
            <a:br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SPARQL Endpoint</a:t>
            </a:r>
            <a:r>
              <a:t> (2004), 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Principios Linked Data</a:t>
            </a:r>
            <a:r>
              <a:t> (2006),</a:t>
            </a:r>
            <a:br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Graph Store</a:t>
            </a:r>
            <a:r>
              <a:t> (2013), </a:t>
            </a: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Linked Data Platform</a:t>
            </a:r>
            <a:r>
              <a:t> (2015)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historia</a:t>
            </a:r>
          </a:p>
        </p:txBody>
      </p:sp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BASE para la Web Semántica: LINKED (OPEN) DATA, 2006</a:t>
            </a:r>
          </a:p>
        </p:txBody>
      </p:sp>
      <p:sp>
        <p:nvSpPr>
          <p:cNvPr id="343" name="Shape 343"/>
          <p:cNvSpPr/>
          <p:nvPr>
            <p:ph type="body" sz="half" idx="1"/>
          </p:nvPr>
        </p:nvSpPr>
        <p:spPr>
          <a:xfrm>
            <a:off x="406400" y="2743200"/>
            <a:ext cx="8069792" cy="6108700"/>
          </a:xfrm>
          <a:prstGeom prst="rect">
            <a:avLst/>
          </a:prstGeom>
        </p:spPr>
        <p:txBody>
          <a:bodyPr/>
          <a:lstStyle/>
          <a:p>
            <a:pPr marL="0" indent="0" defTabSz="543305">
              <a:spcBef>
                <a:spcPts val="2600"/>
              </a:spcBef>
              <a:buClrTx/>
              <a:buSzTx/>
              <a:buFontTx/>
              <a:buNone/>
              <a:defRPr sz="3162"/>
            </a:pPr>
            <a:r>
              <a:t>Calidad (estrellas) de un conjunto de datos </a:t>
            </a:r>
          </a:p>
          <a:p>
            <a:pPr marL="614172" indent="-614172" defTabSz="543305">
              <a:spcBef>
                <a:spcPts val="2600"/>
              </a:spcBef>
              <a:buClrTx/>
              <a:buSzPct val="100000"/>
              <a:buFontTx/>
              <a:buAutoNum type="arabicPeriod" startAt="1"/>
              <a:defRPr sz="3162"/>
            </a:pPr>
            <a:r>
              <a:t>Datos (Públicos) en la Web</a:t>
            </a:r>
          </a:p>
          <a:p>
            <a:pPr marL="614172" indent="-614172" defTabSz="543305">
              <a:spcBef>
                <a:spcPts val="2600"/>
              </a:spcBef>
              <a:buClrTx/>
              <a:buSzPct val="100000"/>
              <a:buFontTx/>
              <a:buAutoNum type="arabicPeriod" startAt="1"/>
              <a:defRPr sz="3162"/>
            </a:pPr>
            <a:r>
              <a:t>Elaborables por Maquinas</a:t>
            </a:r>
          </a:p>
          <a:p>
            <a:pPr marL="614172" indent="-614172" defTabSz="543305">
              <a:spcBef>
                <a:spcPts val="2600"/>
              </a:spcBef>
              <a:buClrTx/>
              <a:buSzPct val="100000"/>
              <a:buFontTx/>
              <a:buAutoNum type="arabicPeriod" startAt="1"/>
              <a:defRPr sz="3162"/>
            </a:pPr>
            <a:r>
              <a:t>en Formatos Abiertos</a:t>
            </a:r>
          </a:p>
          <a:p>
            <a:pPr marL="614172" indent="-614172" defTabSz="543305">
              <a:spcBef>
                <a:spcPts val="2600"/>
              </a:spcBef>
              <a:buClrTx/>
              <a:buSzPct val="100000"/>
              <a:buFontTx/>
              <a:buAutoNum type="arabicPeriod" startAt="1"/>
              <a:defRPr sz="3162"/>
            </a:pPr>
            <a:r>
              <a:t>en Formatos RDF</a:t>
            </a:r>
          </a:p>
          <a:p>
            <a:pPr marL="614172" indent="-614172" defTabSz="543305">
              <a:spcBef>
                <a:spcPts val="2600"/>
              </a:spcBef>
              <a:buClrTx/>
              <a:buSzPct val="100000"/>
              <a:buFontTx/>
              <a:buAutoNum type="arabicPeriod" startAt="1"/>
              <a:defRPr sz="3162"/>
            </a:pPr>
            <a:r>
              <a:t>Enlazados (refieren a conceptos y vocabularios afuera del conjunto)</a:t>
            </a:r>
          </a:p>
        </p:txBody>
      </p:sp>
      <p:pic>
        <p:nvPicPr>
          <p:cNvPr id="344" name="597992118v2_350x350_Bac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4600" y="3770841"/>
            <a:ext cx="5137150" cy="5137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Curso de ontologías en la web</a:t>
            </a:r>
          </a:p>
        </p:txBody>
      </p:sp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Texto utilizado</a:t>
            </a:r>
          </a:p>
        </p:txBody>
      </p:sp>
      <p:sp>
        <p:nvSpPr>
          <p:cNvPr id="179" name="Shape 179"/>
          <p:cNvSpPr/>
          <p:nvPr>
            <p:ph type="body" sz="half" idx="1"/>
          </p:nvPr>
        </p:nvSpPr>
        <p:spPr>
          <a:xfrm>
            <a:off x="406400" y="2743200"/>
            <a:ext cx="5749992" cy="6108700"/>
          </a:xfrm>
          <a:prstGeom prst="rect">
            <a:avLst/>
          </a:prstGeom>
        </p:spPr>
        <p:txBody>
          <a:bodyPr/>
          <a:lstStyle/>
          <a:p>
            <a:pPr marL="0" indent="0" defTabSz="490727">
              <a:spcBef>
                <a:spcPts val="2300"/>
              </a:spcBef>
              <a:buClrTx/>
              <a:buSzTx/>
              <a:buFontTx/>
              <a:buNone/>
              <a:defRPr sz="2856"/>
            </a:pPr>
            <a:r>
              <a:rPr i="1"/>
              <a:t>D. Allemang, J. Hendler</a:t>
            </a:r>
            <a:br/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Semantic Web for the Working Ontologist</a:t>
            </a:r>
            <a:b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</a:br>
            <a: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  <a:t>(Second Edition)</a:t>
            </a:r>
            <a:endParaRPr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marL="0" indent="0" defTabSz="490727">
              <a:spcBef>
                <a:spcPts val="2300"/>
              </a:spcBef>
              <a:buClrTx/>
              <a:buSzTx/>
              <a:buFontTx/>
              <a:buNone/>
              <a:defRPr sz="2856"/>
            </a:pPr>
            <a:r>
              <a:t>Morgan Kaufmann, 2011</a:t>
            </a:r>
          </a:p>
          <a:p>
            <a:pPr marL="0" indent="0" defTabSz="490727">
              <a:spcBef>
                <a:spcPts val="2300"/>
              </a:spcBef>
              <a:buClrTx/>
              <a:buSzTx/>
              <a:buFontTx/>
              <a:buNone/>
              <a:defRPr sz="2856"/>
            </a:pPr>
          </a:p>
          <a:p>
            <a:pPr marL="373379" indent="-373379" defTabSz="490727">
              <a:spcBef>
                <a:spcPts val="2300"/>
              </a:spcBef>
              <a:buChar char="‣"/>
              <a:defRPr sz="2856"/>
            </a:pPr>
            <a:r>
              <a:t>Springer Store</a:t>
            </a:r>
          </a:p>
          <a:p>
            <a:pPr marL="373379" indent="-373379" defTabSz="490727">
              <a:spcBef>
                <a:spcPts val="2300"/>
              </a:spcBef>
              <a:buChar char="‣"/>
              <a:defRPr sz="2856"/>
            </a:pPr>
            <a:r>
              <a:t>Amazon Store</a:t>
            </a:r>
          </a:p>
          <a:p>
            <a:pPr marL="373379" indent="-373379" defTabSz="490727">
              <a:spcBef>
                <a:spcPts val="2300"/>
              </a:spcBef>
              <a:buChar char="‣"/>
              <a:defRPr sz="2856"/>
            </a:pPr>
            <a:r>
              <a:t>ScienceDirect</a:t>
            </a:r>
          </a:p>
        </p:txBody>
      </p:sp>
      <p:pic>
        <p:nvPicPr>
          <p:cNvPr id="180" name="workingOnt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81754" y="1719064"/>
            <a:ext cx="6029293" cy="7441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historia</a:t>
            </a:r>
          </a:p>
        </p:txBody>
      </p:sp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LINKED OPEN DATA, 2007</a:t>
            </a:r>
          </a:p>
        </p:txBody>
      </p:sp>
      <p:pic>
        <p:nvPicPr>
          <p:cNvPr id="348" name="lod-cloud-20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6868" y="2326365"/>
            <a:ext cx="10451064" cy="6483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historia</a:t>
            </a:r>
          </a:p>
        </p:txBody>
      </p:sp>
      <p:sp>
        <p:nvSpPr>
          <p:cNvPr id="351" name="Shape 3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LINKED OPEN DATA, 2009</a:t>
            </a:r>
          </a:p>
        </p:txBody>
      </p:sp>
      <p:pic>
        <p:nvPicPr>
          <p:cNvPr id="352" name="lod-cloud-20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232" y="2297288"/>
            <a:ext cx="9204336" cy="7013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historia</a:t>
            </a:r>
          </a:p>
        </p:txBody>
      </p:sp>
      <p:sp>
        <p:nvSpPr>
          <p:cNvPr id="355" name="Shape 3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LINKED OPEN DATA, 2011</a:t>
            </a:r>
          </a:p>
        </p:txBody>
      </p:sp>
      <p:pic>
        <p:nvPicPr>
          <p:cNvPr id="356" name="lod-cloud-20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119107"/>
            <a:ext cx="11176000" cy="73695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historia</a:t>
            </a:r>
          </a:p>
        </p:txBody>
      </p:sp>
      <p:sp>
        <p:nvSpPr>
          <p:cNvPr id="359" name="Shape 3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LINKED OPEN DATA, 2014</a:t>
            </a:r>
          </a:p>
        </p:txBody>
      </p:sp>
      <p:pic>
        <p:nvPicPr>
          <p:cNvPr id="360" name="lod-cloud-20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2141165"/>
            <a:ext cx="11176000" cy="7325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OPEN DATA</a:t>
            </a:r>
          </a:p>
        </p:txBody>
      </p:sp>
      <p:sp>
        <p:nvSpPr>
          <p:cNvPr id="363" name="Shape 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Linked open data: ejemplos</a:t>
            </a:r>
          </a:p>
        </p:txBody>
      </p:sp>
      <p:sp>
        <p:nvSpPr>
          <p:cNvPr id="364" name="Shape 3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DBpedia</a:t>
            </a:r>
            <a:br/>
            <a:r>
              <a:t>Datos extraídos de InfoBox de WikiPedia</a:t>
            </a:r>
          </a:p>
          <a:p>
            <a:pPr/>
            <a:r>
              <a:t>WikiData, Freebase</a:t>
            </a:r>
            <a:br/>
            <a:r>
              <a:t>Datos insertados por los usuarios</a:t>
            </a:r>
          </a:p>
          <a:p>
            <a:pPr/>
            <a:r>
              <a:t>LinkedGeoData</a:t>
            </a:r>
            <a:br/>
            <a:r>
              <a:t>Datos extraídos de OpenStreetMaps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OPEN DATA</a:t>
            </a:r>
          </a:p>
        </p:txBody>
      </p:sp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EXPLORANDO DATOS: Linked data browser</a:t>
            </a:r>
          </a:p>
        </p:txBody>
      </p:sp>
      <p:sp>
        <p:nvSpPr>
          <p:cNvPr id="368" name="Shape 3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 concepto a la vez</a:t>
            </a:r>
          </a:p>
          <a:p>
            <a:pPr/>
            <a:r>
              <a:t>Muestra las Relaciones (salientes y entrantes) con otros conceptos o datos</a:t>
            </a:r>
          </a:p>
          <a:p>
            <a:pPr/>
            <a:r>
              <a:t>Paradigma: textual, visual (grafo)</a:t>
            </a:r>
          </a:p>
          <a:p>
            <a:pPr/>
            <a:r>
              <a:t>Especifico para un Dataset o Genérico</a:t>
            </a:r>
          </a:p>
          <a:p>
            <a:pPr/>
            <a:r>
              <a:t>Puede tener un mecanismo de extensiones (“plug-in”)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3512013" y="4927467"/>
            <a:ext cx="5980774" cy="1973198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371" name="Shape 37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OPEN DATA</a:t>
            </a:r>
          </a:p>
        </p:txBody>
      </p:sp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Buscando DATOS</a:t>
            </a:r>
          </a:p>
        </p:txBody>
      </p:sp>
      <p:pic>
        <p:nvPicPr>
          <p:cNvPr id="373" name="logoDatahu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7575" y="5408083"/>
            <a:ext cx="5029650" cy="1126862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Shape 374"/>
          <p:cNvSpPr/>
          <p:nvPr/>
        </p:nvSpPr>
        <p:spPr>
          <a:xfrm>
            <a:off x="4124426" y="7584016"/>
            <a:ext cx="4755948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u="sng">
                <a:solidFill>
                  <a:schemeClr val="accent1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838787"/>
                </a:solidFill>
              </a:defRPr>
            </a:pPr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https://datahub.io/</a:t>
            </a:r>
          </a:p>
        </p:txBody>
      </p:sp>
      <p:sp>
        <p:nvSpPr>
          <p:cNvPr id="375" name="Shape 375"/>
          <p:cNvSpPr/>
          <p:nvPr>
            <p:ph type="body" sz="quarter" idx="4294967295"/>
          </p:nvPr>
        </p:nvSpPr>
        <p:spPr>
          <a:xfrm>
            <a:off x="406400" y="2743200"/>
            <a:ext cx="12192000" cy="10107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pPr/>
            <a:r>
              <a:t>Índice de Linked Open Data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Linked open Data</a:t>
            </a:r>
          </a:p>
        </p:txBody>
      </p:sp>
      <p:sp>
        <p:nvSpPr>
          <p:cNvPr id="378" name="Shape 3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Actividad</a:t>
            </a:r>
          </a:p>
        </p:txBody>
      </p:sp>
      <p:sp>
        <p:nvSpPr>
          <p:cNvPr id="379" name="Shape 3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2400"/>
              </a:spcBef>
              <a:defRPr sz="2924"/>
            </a:pPr>
            <a:r>
              <a:t>Explorar directamente de las respectivas paginas:</a:t>
            </a:r>
            <a:br/>
            <a:r>
              <a:t>DBpedia, WikiData, FreeBase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Explorar visualmente con lod live (</a:t>
            </a: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en.lodlive.it</a:t>
            </a:r>
            <a:r>
              <a:t>)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Traten de entender el significado de las triplas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Buscar datos sobre un tema o aplicación que les interese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Ver si hay enlaces entre distintos datasets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Pensar posibles interrogaciones, visualizaciones, aplicaciones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Faltarían datos? Probar a buscar con datahub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Curso de ontologías en la web</a:t>
            </a:r>
          </a:p>
        </p:txBody>
      </p:sp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ALGUNOS RECURSOS ONLINE</a:t>
            </a:r>
          </a:p>
        </p:txBody>
      </p:sp>
      <p:sp>
        <p:nvSpPr>
          <p:cNvPr id="184" name="Shape 184"/>
          <p:cNvSpPr/>
          <p:nvPr>
            <p:ph type="body" idx="1"/>
          </p:nvPr>
        </p:nvSpPr>
        <p:spPr>
          <a:xfrm>
            <a:off x="406400" y="2743200"/>
            <a:ext cx="12479150" cy="61087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</a:p>
          <a:p>
            <a:pPr>
              <a:buChar char="‣"/>
            </a:pPr>
            <a:r>
              <a:t>Semantic University</a:t>
            </a:r>
            <a:br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http://www.cambridgesemantics.com/semantic-university</a:t>
            </a:r>
          </a:p>
          <a:p>
            <a:pPr>
              <a:buChar char="‣"/>
            </a:pPr>
            <a:r>
              <a:t>EdUcational Curriculum for the usage of LInked Data</a:t>
            </a:r>
            <a:b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http://www.euclid-project.eu/</a:t>
            </a:r>
          </a:p>
          <a:p>
            <a:pPr>
              <a:buChar char="‣"/>
            </a:pPr>
            <a:r>
              <a:t>Estandares W3C (World Wide Web Consortium)</a:t>
            </a:r>
            <a:br/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https://www.w3.org/standards/semanticweb/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Curso de ontologías en la web</a:t>
            </a:r>
          </a:p>
        </p:txBody>
      </p:sp>
      <p:sp>
        <p:nvSpPr>
          <p:cNvPr id="187" name="Shape 1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Referencias para esta clase (Intro a la Web semántica)</a:t>
            </a:r>
          </a:p>
        </p:txBody>
      </p:sp>
      <p:sp>
        <p:nvSpPr>
          <p:cNvPr id="188" name="Shape 188"/>
          <p:cNvSpPr/>
          <p:nvPr>
            <p:ph type="body" idx="1"/>
          </p:nvPr>
        </p:nvSpPr>
        <p:spPr>
          <a:xfrm>
            <a:off x="406400" y="2743200"/>
            <a:ext cx="12479150" cy="6108700"/>
          </a:xfrm>
          <a:prstGeom prst="rect">
            <a:avLst/>
          </a:prstGeom>
        </p:spPr>
        <p:txBody>
          <a:bodyPr/>
          <a:lstStyle/>
          <a:p>
            <a:pPr>
              <a:buChar char="‣"/>
            </a:pPr>
            <a:r>
              <a:t>Caps. 1 y 2 de “Semantic for the Working Ontologist”</a:t>
            </a:r>
          </a:p>
          <a:p>
            <a:pPr>
              <a:buChar char="‣"/>
            </a:pPr>
            <a:r>
              <a:t>Tim Berners-Lee “Design Issues: Abstractions”</a:t>
            </a:r>
            <a:br/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https://www.w3.org/DesignIssues/Abstractions</a:t>
            </a:r>
          </a:p>
          <a:p>
            <a:pPr>
              <a:buChar char="‣"/>
            </a:pPr>
            <a:r>
              <a:t>Semantic University:</a:t>
            </a:r>
            <a:br/>
            <a:r>
              <a:rPr u="sng">
                <a:solidFill>
                  <a:schemeClr val="accent1"/>
                </a:solidFill>
                <a:hlinkClick r:id="rId3" invalidUrl="" action="" tgtFrame="" tooltip="" history="1" highlightClick="0" endSnd="0"/>
              </a:rPr>
              <a:t>Introduction to the Semantic Web</a:t>
            </a:r>
            <a:r>
              <a:t>, </a:t>
            </a:r>
            <a:r>
              <a:rPr u="sng">
                <a:solidFill>
                  <a:schemeClr val="accent1"/>
                </a:solidFill>
                <a:hlinkClick r:id="rId4" invalidUrl="" action="" tgtFrame="" tooltip="" history="1" highlightClick="0" endSnd="0"/>
              </a:rPr>
              <a:t>RDF-101</a:t>
            </a:r>
          </a:p>
          <a:p>
            <a:pPr>
              <a:buChar char="‣"/>
            </a:pPr>
            <a:r>
              <a:t>Tim Berners-Lee “The Next Web”, TED2009 (Video)</a:t>
            </a:r>
            <a:br/>
            <a:r>
              <a:rPr u="sng">
                <a:solidFill>
                  <a:schemeClr val="accent1"/>
                </a:solidFill>
                <a:hlinkClick r:id="rId5" invalidUrl="" action="" tgtFrame="" tooltip="" history="1" highlightClick="0" endSnd="0"/>
              </a:rPr>
              <a:t>https://www.ted.com/talks/tim_berners_lee_on_the_next_web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LA IDEA</a:t>
            </a:r>
          </a:p>
        </p:txBody>
      </p:sp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Tim berners-lee: de la web a la web semántica</a:t>
            </a:r>
          </a:p>
        </p:txBody>
      </p:sp>
      <p:sp>
        <p:nvSpPr>
          <p:cNvPr id="192" name="Shape 192"/>
          <p:cNvSpPr/>
          <p:nvPr/>
        </p:nvSpPr>
        <p:spPr>
          <a:xfrm>
            <a:off x="1477793" y="8087783"/>
            <a:ext cx="483374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“The Semantic Web”, 2001</a:t>
            </a:r>
          </a:p>
        </p:txBody>
      </p:sp>
      <p:sp>
        <p:nvSpPr>
          <p:cNvPr id="193" name="Shape 193"/>
          <p:cNvSpPr/>
          <p:nvPr/>
        </p:nvSpPr>
        <p:spPr>
          <a:xfrm>
            <a:off x="7434664" y="8087783"/>
            <a:ext cx="363626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“Linked Data”, 2006</a:t>
            </a:r>
          </a:p>
        </p:txBody>
      </p:sp>
      <p:pic>
        <p:nvPicPr>
          <p:cNvPr id="194" name="scientificAmeric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11" y="2882900"/>
            <a:ext cx="3566712" cy="4717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597992118v2_350x350_Back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4833" y="3179233"/>
            <a:ext cx="4445001" cy="444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LA IDEA</a:t>
            </a:r>
          </a:p>
        </p:txBody>
      </p:sp>
      <p:sp>
        <p:nvSpPr>
          <p:cNvPr id="198" name="Shape 1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 la voz deL Ideador</a:t>
            </a:r>
          </a:p>
        </p:txBody>
      </p:sp>
      <p:sp>
        <p:nvSpPr>
          <p:cNvPr id="199" name="Shape 199"/>
          <p:cNvSpPr/>
          <p:nvPr/>
        </p:nvSpPr>
        <p:spPr>
          <a:xfrm>
            <a:off x="995044" y="4087283"/>
            <a:ext cx="11014711" cy="334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2200"/>
              </a:spcBef>
            </a:pPr>
            <a:r>
              <a:rPr sz="4000"/>
              <a:t>Time Berners-Lee:</a:t>
            </a:r>
            <a:r>
              <a:rPr sz="3500"/>
              <a:t> </a:t>
            </a:r>
            <a:br/>
            <a:r>
              <a:rPr sz="6500">
                <a:latin typeface="Avenir Next Demi Bold"/>
                <a:ea typeface="Avenir Next Demi Bold"/>
                <a:cs typeface="Avenir Next Demi Bold"/>
                <a:sym typeface="Avenir Next Demi Bold"/>
              </a:rPr>
              <a:t>The next web</a:t>
            </a:r>
            <a:br>
              <a:rPr>
                <a:latin typeface="Avenir Next Demi Bold"/>
                <a:ea typeface="Avenir Next Demi Bold"/>
                <a:cs typeface="Avenir Next Demi Bold"/>
                <a:sym typeface="Avenir Next Demi Bold"/>
              </a:rPr>
            </a:br>
            <a:r>
              <a:rPr sz="3500"/>
              <a:t>TED2009</a:t>
            </a:r>
          </a:p>
          <a:p>
            <a:pPr algn="ctr">
              <a:spcBef>
                <a:spcPts val="2200"/>
              </a:spcBef>
              <a:defRPr sz="3000"/>
            </a:pPr>
            <a:r>
              <a:rPr u="sng">
                <a:solidFill>
                  <a:schemeClr val="accent1"/>
                </a:solidFill>
                <a:hlinkClick r:id="rId2" invalidUrl="" action="" tgtFrame="" tooltip="" history="1" highlightClick="0" endSnd="0"/>
              </a:rPr>
              <a:t>https://www.ted.com/talks/tim_berners_lee_on_the_next_web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 Semántica: Abstracciones</a:t>
            </a:r>
          </a:p>
        </p:txBody>
      </p:sp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red de ComputadoraS</a:t>
            </a:r>
          </a:p>
        </p:txBody>
      </p:sp>
      <p:sp>
        <p:nvSpPr>
          <p:cNvPr id="203" name="Shape 203"/>
          <p:cNvSpPr/>
          <p:nvPr>
            <p:ph type="body" sz="half" idx="1"/>
          </p:nvPr>
        </p:nvSpPr>
        <p:spPr>
          <a:xfrm>
            <a:off x="406400" y="2743200"/>
            <a:ext cx="4892609" cy="6108700"/>
          </a:xfrm>
          <a:prstGeom prst="rect">
            <a:avLst/>
          </a:prstGeom>
        </p:spPr>
        <p:txBody>
          <a:bodyPr/>
          <a:lstStyle/>
          <a:p>
            <a:pPr/>
            <a:r>
              <a:t>Cada computadora ve solo su entorno</a:t>
            </a:r>
          </a:p>
          <a:p>
            <a:pPr/>
            <a:r>
              <a:t>Para comunicar tengo que conocer las conexiones (topografía de la red)</a:t>
            </a:r>
          </a:p>
        </p:txBody>
      </p:sp>
      <p:pic>
        <p:nvPicPr>
          <p:cNvPr id="204" name="link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1673" y="1637149"/>
            <a:ext cx="6486254" cy="70719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